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notesMasterIdLst>
    <p:notesMasterId r:id="rId10"/>
  </p:notesMasterIdLst>
  <p:sldIdLst>
    <p:sldId id="258" r:id="rId2"/>
    <p:sldId id="259" r:id="rId3"/>
    <p:sldId id="260" r:id="rId4"/>
    <p:sldId id="261" r:id="rId5"/>
    <p:sldId id="264" r:id="rId6"/>
    <p:sldId id="266" r:id="rId7"/>
    <p:sldId id="267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12" autoAdjust="0"/>
    <p:restoredTop sz="94660"/>
  </p:normalViewPr>
  <p:slideViewPr>
    <p:cSldViewPr snapToGrid="0">
      <p:cViewPr>
        <p:scale>
          <a:sx n="40" d="100"/>
          <a:sy n="40" d="100"/>
        </p:scale>
        <p:origin x="-1722" y="-8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59D927-66C2-463B-9D0D-813CA0688640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B65D7-C83B-4CBB-89F2-938DA98D6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869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822989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7353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354389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97256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3147142-5063-40ED-9665-35A0EF083CF8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E56A87F3-48C1-4ED8-A7E3-B1706D2F4C0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7605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7142-5063-40ED-9665-35A0EF083CF8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87F3-48C1-4ED8-A7E3-B1706D2F4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297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7142-5063-40ED-9665-35A0EF083CF8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87F3-48C1-4ED8-A7E3-B1706D2F4C0C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9953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7142-5063-40ED-9665-35A0EF083CF8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87F3-48C1-4ED8-A7E3-B1706D2F4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14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7142-5063-40ED-9665-35A0EF083CF8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87F3-48C1-4ED8-A7E3-B1706D2F4C0C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2953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7142-5063-40ED-9665-35A0EF083CF8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87F3-48C1-4ED8-A7E3-B1706D2F4C0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8088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7142-5063-40ED-9665-35A0EF083CF8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87F3-48C1-4ED8-A7E3-B1706D2F4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00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7142-5063-40ED-9665-35A0EF083CF8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87F3-48C1-4ED8-A7E3-B1706D2F4C0C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9426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7142-5063-40ED-9665-35A0EF083CF8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87F3-48C1-4ED8-A7E3-B1706D2F4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790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7142-5063-40ED-9665-35A0EF083CF8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87F3-48C1-4ED8-A7E3-B1706D2F4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01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7142-5063-40ED-9665-35A0EF083CF8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87F3-48C1-4ED8-A7E3-B1706D2F4C0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19478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7142-5063-40ED-9665-35A0EF083CF8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87F3-48C1-4ED8-A7E3-B1706D2F4C0C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29726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7142-5063-40ED-9665-35A0EF083CF8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87F3-48C1-4ED8-A7E3-B1706D2F4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9025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7142-5063-40ED-9665-35A0EF083CF8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87F3-48C1-4ED8-A7E3-B1706D2F4C0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16739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7142-5063-40ED-9665-35A0EF083CF8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87F3-48C1-4ED8-A7E3-B1706D2F4C0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92176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7142-5063-40ED-9665-35A0EF083CF8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87F3-48C1-4ED8-A7E3-B1706D2F4C0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68769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47142-5063-40ED-9665-35A0EF083CF8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A87F3-48C1-4ED8-A7E3-B1706D2F4C0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043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3147142-5063-40ED-9665-35A0EF083CF8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56A87F3-48C1-4ED8-A7E3-B1706D2F4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983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3"/>
          <p:cNvSpPr txBox="1"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entury Schoolbook"/>
              <a:buNone/>
            </a:pPr>
            <a:r>
              <a:rPr lang="en-US"/>
              <a:t>Workplace and Diversity</a:t>
            </a:r>
            <a:endParaRPr/>
          </a:p>
        </p:txBody>
      </p:sp>
      <p:sp>
        <p:nvSpPr>
          <p:cNvPr id="137" name="Google Shape;137;p13"/>
          <p:cNvSpPr txBox="1"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60"/>
              <a:buNone/>
            </a:pPr>
            <a:r>
              <a:rPr lang="en-US" dirty="0" smtClean="0"/>
              <a:t>Diversity Plan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643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4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entury Schoolbook"/>
              <a:buNone/>
            </a:pPr>
            <a:r>
              <a:rPr lang="en-US" dirty="0" smtClean="0"/>
              <a:t>Goals of the Diversity Plan</a:t>
            </a:r>
            <a:endParaRPr dirty="0"/>
          </a:p>
        </p:txBody>
      </p:sp>
      <p:sp>
        <p:nvSpPr>
          <p:cNvPr id="143" name="Google Shape;143;p14"/>
          <p:cNvSpPr txBox="1">
            <a:spLocks noGrp="1"/>
          </p:cNvSpPr>
          <p:nvPr>
            <p:ph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r>
              <a:rPr lang="en-US" dirty="0" smtClean="0"/>
              <a:t>The plan aims at addressing the needs of different stakeholders from the employees to the suppliers. </a:t>
            </a:r>
            <a:endParaRPr lang="en-US" dirty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 smtClean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 smtClean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 smtClean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 smtClean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r>
              <a:rPr lang="en-US" dirty="0" smtClean="0"/>
              <a:t>The plan further aims to address diverse cultural needs of organization arising from globalization that may inhibit its success. </a:t>
            </a:r>
            <a:endParaRPr dirty="0"/>
          </a:p>
        </p:txBody>
      </p:sp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1156053" y="2397434"/>
            <a:ext cx="2808923" cy="238277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4"/>
          <a:stretch>
            <a:fillRect/>
          </a:stretch>
        </p:blipFill>
        <p:spPr>
          <a:xfrm>
            <a:off x="5588000" y="2397434"/>
            <a:ext cx="2973706" cy="2382774"/>
          </a:xfrm>
          <a:prstGeom prst="rect">
            <a:avLst/>
          </a:prstGeom>
        </p:spPr>
      </p:pic>
      <p:cxnSp>
        <p:nvCxnSpPr>
          <p:cNvPr id="3" name="Straight Connector 2"/>
          <p:cNvCxnSpPr>
            <a:stCxn id="4" idx="3"/>
            <a:endCxn id="5" idx="1"/>
          </p:cNvCxnSpPr>
          <p:nvPr/>
        </p:nvCxnSpPr>
        <p:spPr>
          <a:xfrm>
            <a:off x="3964976" y="3588821"/>
            <a:ext cx="16230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5654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5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entury Schoolbook"/>
              <a:buNone/>
            </a:pPr>
            <a:r>
              <a:rPr lang="en-US" dirty="0" smtClean="0"/>
              <a:t>Recommendations</a:t>
            </a:r>
            <a:endParaRPr dirty="0"/>
          </a:p>
        </p:txBody>
      </p:sp>
      <p:sp>
        <p:nvSpPr>
          <p:cNvPr id="149" name="Google Shape;149;p15"/>
          <p:cNvSpPr txBox="1">
            <a:spLocks noGrp="1"/>
          </p:cNvSpPr>
          <p:nvPr>
            <p:ph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indent="-274320">
              <a:spcBef>
                <a:spcPts val="0"/>
              </a:spcBef>
              <a:buSzPts val="1680"/>
              <a:buFont typeface="Arial" panose="020B0604020202020204" pitchFamily="34" charset="0"/>
              <a:buChar char="🞆"/>
            </a:pPr>
            <a:r>
              <a:rPr lang="en-US" dirty="0"/>
              <a:t>Communication of the diversity plans will play a critical role in addressing diversity </a:t>
            </a:r>
            <a:r>
              <a:rPr lang="en-US" dirty="0" smtClean="0"/>
              <a:t>issues (Evans &amp; </a:t>
            </a:r>
            <a:r>
              <a:rPr lang="en-US" dirty="0" err="1" smtClean="0"/>
              <a:t>Suklun</a:t>
            </a:r>
            <a:r>
              <a:rPr lang="en-US" dirty="0" smtClean="0"/>
              <a:t>, 2017).</a:t>
            </a:r>
            <a:endParaRPr lang="en-US" dirty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 smtClean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 smtClean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 smtClean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r>
              <a:rPr lang="en-US" dirty="0" smtClean="0"/>
              <a:t>Inclusive leadership in a globalized setting is expected to streamline business operations.</a:t>
            </a:r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 smtClean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 smtClean="0"/>
          </a:p>
          <a:p>
            <a:pPr marL="274320" indent="-274320">
              <a:spcBef>
                <a:spcPts val="0"/>
              </a:spcBef>
              <a:buSzPts val="1680"/>
              <a:buFont typeface="Arial" panose="020B0604020202020204" pitchFamily="34" charset="0"/>
              <a:buChar char="🞆"/>
            </a:pPr>
            <a:endParaRPr lang="en-US" dirty="0" smtClean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 smtClean="0"/>
          </a:p>
          <a:p>
            <a:pPr marL="274320" lvl="0" indent="-167640" algn="l" rtl="0">
              <a:spcBef>
                <a:spcPts val="600"/>
              </a:spcBef>
              <a:spcAft>
                <a:spcPts val="0"/>
              </a:spcAft>
              <a:buSzPts val="1680"/>
              <a:buNone/>
            </a:pPr>
            <a:endParaRPr dirty="0"/>
          </a:p>
        </p:txBody>
      </p:sp>
      <p:pic>
        <p:nvPicPr>
          <p:cNvPr id="150" name="Google Shape;150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08487" y="2372963"/>
            <a:ext cx="2737273" cy="1717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0240" y="4674362"/>
            <a:ext cx="2479358" cy="1616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65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6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entury Schoolbook"/>
              <a:buNone/>
            </a:pPr>
            <a:r>
              <a:rPr lang="en-US" dirty="0" smtClean="0"/>
              <a:t>Implementation Challenges and Solution</a:t>
            </a:r>
            <a:endParaRPr dirty="0"/>
          </a:p>
        </p:txBody>
      </p:sp>
      <p:sp>
        <p:nvSpPr>
          <p:cNvPr id="156" name="Google Shape;156;p16"/>
          <p:cNvSpPr txBox="1">
            <a:spLocks noGrp="1"/>
          </p:cNvSpPr>
          <p:nvPr>
            <p:ph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r>
              <a:rPr lang="en-US" dirty="0" smtClean="0"/>
              <a:t>Environmental scanning as illustrated below will aid in addressing attitudinal barriers (Patrick &amp; Kumar, 2012).</a:t>
            </a:r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 smtClean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 smtClean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 smtClean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endParaRPr lang="en-US" dirty="0"/>
          </a:p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SzPts val="1680"/>
              <a:buChar char="🞆"/>
            </a:pPr>
            <a:r>
              <a:rPr lang="en-US" dirty="0" smtClean="0"/>
              <a:t>Proper visual communications will address language barriers resulting in effective diversification.</a:t>
            </a:r>
            <a:endParaRPr dirty="0"/>
          </a:p>
          <a:p>
            <a:pPr marL="274320" lvl="0" indent="-167640" algn="l" rtl="0">
              <a:spcBef>
                <a:spcPts val="600"/>
              </a:spcBef>
              <a:spcAft>
                <a:spcPts val="0"/>
              </a:spcAft>
              <a:buSzPts val="1680"/>
              <a:buNone/>
            </a:pPr>
            <a:endParaRPr dirty="0"/>
          </a:p>
          <a:p>
            <a:pPr marL="274320" lvl="0" indent="-167640" algn="l" rtl="0">
              <a:spcBef>
                <a:spcPts val="600"/>
              </a:spcBef>
              <a:spcAft>
                <a:spcPts val="0"/>
              </a:spcAft>
              <a:buSzPts val="1680"/>
              <a:buNone/>
            </a:pPr>
            <a:endParaRPr dirty="0"/>
          </a:p>
          <a:p>
            <a:pPr marL="274320" lvl="0" indent="-167640" algn="l" rtl="0">
              <a:spcBef>
                <a:spcPts val="600"/>
              </a:spcBef>
              <a:spcAft>
                <a:spcPts val="0"/>
              </a:spcAft>
              <a:buSzPts val="1680"/>
              <a:buNone/>
            </a:pP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7628" y="2441382"/>
            <a:ext cx="4026853" cy="249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4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Strength of the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31335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plan addresses issues from all perspective the leaders and employees through strategies such as open door policy and inclusive leadership.</a:t>
            </a:r>
          </a:p>
          <a:p>
            <a:pPr marL="0" indent="0">
              <a:buNone/>
            </a:pPr>
            <a:r>
              <a:rPr lang="en-US" dirty="0" smtClean="0"/>
              <a:t>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On that note, the plan fosters team work amongst organizational staff.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3735" y="2615882"/>
            <a:ext cx="2557145" cy="1579241"/>
          </a:xfrm>
          <a:prstGeom prst="rect">
            <a:avLst/>
          </a:prstGeom>
        </p:spPr>
      </p:pic>
      <p:pic>
        <p:nvPicPr>
          <p:cNvPr id="5" name="Google Shape;157;p16"/>
          <p:cNvPicPr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84009" y="4653280"/>
            <a:ext cx="2663192" cy="15036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698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Importance of Diversity Courses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Diversity is a modern issue that has been triggered by developments such as globalization. </a:t>
            </a:r>
          </a:p>
          <a:p>
            <a:r>
              <a:rPr lang="en-US" dirty="0" smtClean="0"/>
              <a:t>Therefore, it is our responsibility to learn of strategies to adequately fit in the diverse environments. </a:t>
            </a:r>
          </a:p>
          <a:p>
            <a:r>
              <a:rPr lang="en-US" dirty="0" smtClean="0"/>
              <a:t>Diversity issues lowers a person’s morale; as a result, reduces productivity in the workplace.</a:t>
            </a:r>
          </a:p>
        </p:txBody>
      </p:sp>
    </p:spTree>
    <p:extLst>
      <p:ext uri="{BB962C8B-B14F-4D97-AF65-F5344CB8AC3E}">
        <p14:creationId xmlns:p14="http://schemas.microsoft.com/office/powerpoint/2010/main" val="4042358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Importance of Diversity </a:t>
            </a:r>
            <a:r>
              <a:rPr lang="en-US" dirty="0" smtClean="0"/>
              <a:t>Courses (Cont.)                                                                                                                     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 that note, diversity lessons give insights into the proper practice of duties in the work place through establishment of employees networks.</a:t>
            </a:r>
          </a:p>
          <a:p>
            <a:r>
              <a:rPr lang="en-US" dirty="0" smtClean="0"/>
              <a:t>For instance, BT company has established a well-defined network for it to connect its employees within and without the organization.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172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Evans, A., &amp; </a:t>
            </a:r>
            <a:r>
              <a:rPr lang="en-US" dirty="0" err="1"/>
              <a:t>Suklun</a:t>
            </a:r>
            <a:r>
              <a:rPr lang="en-US" dirty="0"/>
              <a:t>, H. (2017). Workplace diversity and intercultural communication: A phenomenological study. </a:t>
            </a:r>
            <a:r>
              <a:rPr lang="en-US" i="1" dirty="0"/>
              <a:t>Cogent Business &amp; Management</a:t>
            </a:r>
            <a:r>
              <a:rPr lang="en-US" dirty="0"/>
              <a:t>, </a:t>
            </a:r>
            <a:r>
              <a:rPr lang="en-US" i="1" dirty="0"/>
              <a:t>4</a:t>
            </a:r>
            <a:r>
              <a:rPr lang="en-US" dirty="0"/>
              <a:t>(1), 1408943</a:t>
            </a:r>
            <a:r>
              <a:rPr lang="en-US" dirty="0" smtClean="0"/>
              <a:t>.</a:t>
            </a:r>
          </a:p>
          <a:p>
            <a:r>
              <a:rPr lang="en-US" dirty="0"/>
              <a:t>Patrick, H., &amp; Kumar, V. (2012). Managing Workplace Diversity: Issues and Challenges. </a:t>
            </a:r>
            <a:r>
              <a:rPr lang="en-US" i="1" dirty="0"/>
              <a:t>Sage 	Open. </a:t>
            </a:r>
            <a:r>
              <a:rPr lang="en-US" dirty="0"/>
              <a:t>2(2), </a:t>
            </a:r>
            <a:r>
              <a:rPr lang="en-US" dirty="0" smtClean="0"/>
              <a:t>1-12.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2393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A2BEDC8B-F191-493B-BA33-0F4F800A89D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408</TotalTime>
  <Words>286</Words>
  <Application>Microsoft Office PowerPoint</Application>
  <PresentationFormat>Custom</PresentationFormat>
  <Paragraphs>53</Paragraphs>
  <Slides>8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Organic</vt:lpstr>
      <vt:lpstr>Workplace and Diversity</vt:lpstr>
      <vt:lpstr>Goals of the Diversity Plan</vt:lpstr>
      <vt:lpstr>Recommendations</vt:lpstr>
      <vt:lpstr>Implementation Challenges and Solution</vt:lpstr>
      <vt:lpstr>Strength of the Plan</vt:lpstr>
      <vt:lpstr>Importance of Diversity Courses</vt:lpstr>
      <vt:lpstr>Importance of Diversity Courses (Cont.)                                                                                                                        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Workplace and Diversity</dc:title>
  <dc:creator>CHECHE</dc:creator>
  <cp:lastModifiedBy>Simon</cp:lastModifiedBy>
  <cp:revision>27</cp:revision>
  <dcterms:created xsi:type="dcterms:W3CDTF">2019-04-04T08:00:20Z</dcterms:created>
  <dcterms:modified xsi:type="dcterms:W3CDTF">2019-04-21T02:24:44Z</dcterms:modified>
</cp:coreProperties>
</file>